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93" r:id="rId2"/>
    <p:sldId id="291" r:id="rId3"/>
    <p:sldId id="292" r:id="rId4"/>
    <p:sldId id="287" r:id="rId5"/>
    <p:sldId id="288" r:id="rId6"/>
    <p:sldId id="289" r:id="rId7"/>
    <p:sldId id="290" r:id="rId8"/>
    <p:sldId id="256" r:id="rId9"/>
    <p:sldId id="257" r:id="rId10"/>
    <p:sldId id="263" r:id="rId11"/>
    <p:sldId id="294" r:id="rId12"/>
    <p:sldId id="273" r:id="rId13"/>
    <p:sldId id="275" r:id="rId14"/>
    <p:sldId id="276" r:id="rId15"/>
    <p:sldId id="277" r:id="rId16"/>
    <p:sldId id="266" r:id="rId17"/>
    <p:sldId id="295" r:id="rId18"/>
    <p:sldId id="279" r:id="rId1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66FF"/>
    <a:srgbClr val="CCFFCC"/>
    <a:srgbClr val="00FF99"/>
    <a:srgbClr val="FF3300"/>
    <a:srgbClr val="66FF33"/>
    <a:srgbClr val="CCFFFF"/>
    <a:srgbClr val="FF0000"/>
    <a:srgbClr val="CC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8249-C5D9-42F3-B1C3-0392231049F0}" type="datetimeFigureOut">
              <a:rPr lang="zh-HK" altLang="en-US" smtClean="0"/>
              <a:t>25/9/2018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ADD9B-6643-4932-B142-EAE6D73464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565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6705600" cy="4800600"/>
          </a:xfrm>
        </p:spPr>
        <p:txBody>
          <a:bodyPr/>
          <a:lstStyle/>
          <a:p>
            <a:r>
              <a:rPr lang="zh-TW" altLang="zh-HK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「小一適應多面睇 –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午間小聚家長小組」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駐校社工：衞姑娘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624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457200"/>
            <a:ext cx="8229600" cy="1905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例子二：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/>
              <a:t/>
            </a:r>
            <a:br>
              <a:rPr lang="zh-TW" altLang="en-US" sz="3600" b="1" dirty="0" smtClean="0"/>
            </a:br>
            <a:endParaRPr lang="zh-HK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6781800" cy="1371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孩子已經小一，還常常發脾氣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95700" y="2743200"/>
            <a:ext cx="4648200" cy="2590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如果在早期小朋友發脾氣就得到他想要的，他就會不斷用發脾氣來滿足自己的要求。</a:t>
            </a:r>
            <a:endParaRPr lang="zh-HK" altLang="en-US" sz="3200" dirty="0"/>
          </a:p>
        </p:txBody>
      </p:sp>
      <p:sp>
        <p:nvSpPr>
          <p:cNvPr id="7" name="AutoShape 2" descr="å°æåç¼è¾æ°£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8" name="AutoShape 4" descr="å°æåç¼è¾æ°£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pic>
        <p:nvPicPr>
          <p:cNvPr id="7174" name="Picture 6" descr="å°æåç¼è¾æ°£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538" y1="5929" x2="18090" y2="1976"/>
                        <a14:foregroundMark x1="80402" y1="7905" x2="88442" y2="3557"/>
                        <a14:foregroundMark x1="32161" y1="35178" x2="68844" y2="34783"/>
                        <a14:foregroundMark x1="12563" y1="96838" x2="40704" y2="95257"/>
                        <a14:foregroundMark x1="59296" y1="96838" x2="81910" y2="96443"/>
                        <a14:foregroundMark x1="13065" y1="10672" x2="19095" y2="3557"/>
                        <a14:foregroundMark x1="56784" y1="38735" x2="56784" y2="38735"/>
                        <a14:foregroundMark x1="24623" y1="14625" x2="40704" y2="791"/>
                        <a14:backgroundMark x1="11055" y1="28458" x2="11055" y2="28458"/>
                        <a14:backgroundMark x1="90452" y1="34387" x2="90452" y2="34387"/>
                        <a14:backgroundMark x1="88945" y1="75494" x2="88945" y2="75494"/>
                        <a14:backgroundMark x1="8040" y1="83794" x2="8040" y2="83794"/>
                        <a14:backgroundMark x1="19598" y1="39921" x2="19598" y2="39921"/>
                        <a14:backgroundMark x1="72864" y1="41107" x2="72864" y2="41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1895475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此家長需要從小用堅定的管教方法</a:t>
            </a:r>
            <a:r>
              <a:rPr lang="zh-TW" altLang="en-US" sz="4000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去處</a:t>
            </a:r>
            <a:r>
              <a:rPr lang="zh-TW" altLang="en-US" sz="4000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理孩子的行為</a:t>
            </a:r>
            <a:r>
              <a:rPr lang="zh-TW" altLang="en-US" sz="4000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，貫徹</a:t>
            </a:r>
            <a:r>
              <a:rPr lang="zh-TW" altLang="en-US" sz="4000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</a:t>
            </a:r>
            <a:r>
              <a:rPr lang="zh-TW" altLang="en-US" sz="4000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包括每位照顧者</a:t>
            </a:r>
            <a:r>
              <a:rPr lang="zh-TW" altLang="en-US" sz="4000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都要用同樣的方式去</a:t>
            </a:r>
            <a:r>
              <a:rPr lang="zh-TW" altLang="en-US" sz="4000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處理。</a:t>
            </a:r>
            <a:endParaRPr lang="zh-TW" altLang="en-US" sz="4000" dirty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  <p:pic>
        <p:nvPicPr>
          <p:cNvPr id="10242" name="Picture 2" descr="ç®¡æ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29000"/>
            <a:ext cx="3733800" cy="250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0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下面總結出一些孩子發脾</a:t>
            </a:r>
            <a:r>
              <a:rPr lang="zh-TW" altLang="en-US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en-US" altLang="zh-TW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能的原因以及處理的方式：</a:t>
            </a:r>
            <a:endParaRPr lang="zh-HK" altLang="en-US" sz="3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挫敗感與期待落</a:t>
            </a:r>
            <a:r>
              <a:rPr lang="zh-TW" altLang="en-US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endParaRPr lang="en-US" altLang="zh-TW" b="1" u="sng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對自己有較高的期許，希望能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快又好，但也因為過高的期待與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上的落差而讓他們對自己生氣，因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了各種各樣的發洩方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式。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8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有樣學</a:t>
            </a:r>
            <a:r>
              <a:rPr lang="zh-TW" altLang="en-US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</a:t>
            </a:r>
            <a:endParaRPr lang="en-US" altLang="zh-TW" b="1" u="sng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個原因有兩種可能，其中一個可能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子看到別的孩子只要哭鬧、發脾氣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就能得到他想要的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一個可能源自家長，當父母對孩子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時經常是用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大聲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、或者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生氣的口吻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endParaRPr lang="en-US" altLang="zh-TW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那麼孩子就會認為應該要這樣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對。</a:t>
            </a:r>
            <a:endParaRPr lang="zh-HK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509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b="1" u="sng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擔心注意力被奪</a:t>
            </a:r>
            <a:r>
              <a:rPr lang="zh-TW" altLang="en-US" b="1" u="sng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endParaRPr lang="en-US" altLang="zh-TW" u="sng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果剛好家中有新成員加入，孩子可能會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心被奪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走父母對他的注意、也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母不會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以前一樣愛他，而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如果他發脾氣時得到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斥責，那麼他更會認為父母已經不愛他了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時也會表現出更多不討喜的行為，造成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惡 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循環。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因此，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家長可以試著給孩子足夠的注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意力，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至一小段獨處的時間，讓他知道你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對他的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並沒有變少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讓他知道父母還是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很關心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，常常讚美他。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9509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生理因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</a:t>
            </a:r>
            <a:endParaRPr lang="en-US" altLang="zh-TW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吃飽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睡飽、作息安排不當、運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間太少、休息太少、天氣太熱、身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舒服等等也可能是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時需要的就是幫助孩子調整作息時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 </a:t>
            </a:r>
            <a:endParaRPr lang="en-US" altLang="zh-TW" dirty="0" smtClean="0">
              <a:solidFill>
                <a:srgbClr val="0066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飲食，等身體狀況合適了再繼續學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 </a:t>
            </a:r>
            <a:endParaRPr lang="en-US" altLang="zh-TW" dirty="0" smtClean="0">
              <a:solidFill>
                <a:srgbClr val="0066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他會比較有幫助。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9509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如何執</a:t>
            </a:r>
            <a:r>
              <a:rPr lang="zh-TW" altLang="en-US" sz="36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行「隔離時段</a:t>
            </a:r>
            <a:r>
              <a:rPr lang="zh-TW" altLang="en-US" sz="3600" b="1" dirty="0" smtClean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3600" dirty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先要告訴孩子因為他做了某些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不恰當的行為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，所以要隔離。把孩子帶離現場，到一個角落或房間，那裡必須是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沒有任何吸引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他的事物的，告訴他要安靜一至五分鐘不等，視乎他的年齡而定。當計時開始後，你便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必須離開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，其他人也不可給孩子任何注意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果他在時間完了還在叫喊，也要告訴他再要保持冷靜最少一分鐘才能結束。若情況不許可，比如在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公共場所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，你可能要留在孩子身旁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（但不要有眼神接觸及說話）</a:t>
            </a:r>
            <a:r>
              <a:rPr lang="zh-TW" altLang="en-US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，直到他安靜下來。當時限結束而他又能保持安靜，才可讓他離開，重新投入活動。要記著，先前提及的處理發脾氣的程序，是需要嚴格依從和反覆地運用才容易成功的。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55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 結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105400" cy="4525963"/>
          </a:xfrm>
        </p:spPr>
        <p:txBody>
          <a:bodyPr/>
          <a:lstStyle/>
          <a:p>
            <a:pPr algn="ctr"/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先處理情緒再處理事情</a:t>
            </a:r>
          </a:p>
          <a:p>
            <a:pPr lvl="0" algn="ctr"/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瞭解自己的賭氣反應</a:t>
            </a:r>
          </a:p>
          <a:p>
            <a:pPr lvl="0" algn="ctr"/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你的目的達到了嗎</a:t>
            </a:r>
          </a:p>
          <a:p>
            <a:pPr lvl="0" algn="ctr"/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方法的差異</a:t>
            </a:r>
          </a:p>
          <a:p>
            <a:pPr lvl="0" algn="ctr"/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慢一點</a:t>
            </a:r>
          </a:p>
          <a:p>
            <a:pPr algn="ctr"/>
            <a:endParaRPr lang="zh-HK" altLang="en-US" dirty="0"/>
          </a:p>
        </p:txBody>
      </p:sp>
      <p:pic>
        <p:nvPicPr>
          <p:cNvPr id="8194" name="Picture 2" descr="ç®¡æ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09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ç¼è¾æ°£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31" b="100000" l="559" r="100000">
                        <a14:backgroundMark x1="17877" y1="11856" x2="17877" y2="11856"/>
                        <a14:backgroundMark x1="48045" y1="14948" x2="48045" y2="14948"/>
                        <a14:backgroundMark x1="21788" y1="54639" x2="21788" y2="54639"/>
                        <a14:backgroundMark x1="16201" y1="38144" x2="16201" y2="38144"/>
                        <a14:backgroundMark x1="12849" y1="92784" x2="12849" y2="92784"/>
                        <a14:backgroundMark x1="62011" y1="93814" x2="62011" y2="93814"/>
                        <a14:backgroundMark x1="94972" y1="92784" x2="92179" y2="92784"/>
                        <a14:backgroundMark x1="96089" y1="69588" x2="96089" y2="69588"/>
                        <a14:backgroundMark x1="96648" y1="5155" x2="96648" y2="5155"/>
                        <a14:backgroundMark x1="96089" y1="29897" x2="96089" y2="29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152" y="4419600"/>
            <a:ext cx="1704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48000" y="1262042"/>
            <a:ext cx="2552700" cy="1211901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 緒 是：</a:t>
            </a:r>
            <a:endParaRPr lang="zh-HK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7693" y="4848225"/>
            <a:ext cx="6362700" cy="990600"/>
          </a:xfrm>
        </p:spPr>
        <p:txBody>
          <a:bodyPr>
            <a:normAutofit fontScale="92500" lnSpcReduction="20000"/>
          </a:bodyPr>
          <a:lstStyle/>
          <a:p>
            <a:r>
              <a:rPr lang="zh-TW" altLang="zh-HK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</a:t>
            </a:r>
            <a:r>
              <a:rPr lang="zh-TW" altLang="zh-HK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正面或負面情緒</a:t>
            </a:r>
            <a:r>
              <a:rPr lang="zh-TW" altLang="zh-HK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zh-HK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HK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引發行動</a:t>
            </a:r>
            <a:r>
              <a:rPr lang="zh-TW" altLang="zh-HK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的動機。</a:t>
            </a:r>
          </a:p>
          <a:p>
            <a:endParaRPr lang="zh-HK" altLang="en-US" dirty="0"/>
          </a:p>
        </p:txBody>
      </p:sp>
      <p:sp>
        <p:nvSpPr>
          <p:cNvPr id="4" name="橢圓 3"/>
          <p:cNvSpPr/>
          <p:nvPr/>
        </p:nvSpPr>
        <p:spPr>
          <a:xfrm>
            <a:off x="685800" y="3263652"/>
            <a:ext cx="1676400" cy="11559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914400" y="838200"/>
            <a:ext cx="1638300" cy="10680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心情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5864505" y="723747"/>
            <a:ext cx="1679295" cy="118245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脾氣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6248400" y="2819400"/>
            <a:ext cx="1828800" cy="12321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3200400" y="2501652"/>
            <a:ext cx="1752600" cy="10797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AutoShape 2" descr="ç¼è¾æ°£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10" name="AutoShape 4" descr="ç¼è¾æ°£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11" name="AutoShape 6" descr="ç¼è¾æ°£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349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ç¼è¾æ°£å¡é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06" b="94059" l="10800" r="88800">
                        <a14:foregroundMark x1="26800" y1="61386" x2="26800" y2="61386"/>
                        <a14:foregroundMark x1="24800" y1="78713" x2="24800" y2="78713"/>
                        <a14:foregroundMark x1="44400" y1="57426" x2="44400" y2="57426"/>
                        <a14:foregroundMark x1="75600" y1="51980" x2="75600" y2="51980"/>
                        <a14:foregroundMark x1="64400" y1="68317" x2="64400" y2="68317"/>
                        <a14:foregroundMark x1="73200" y1="77228" x2="73200" y2="77228"/>
                        <a14:foregroundMark x1="54400" y1="83168" x2="54400" y2="81683"/>
                        <a14:foregroundMark x1="40400" y1="70792" x2="40400" y2="70792"/>
                        <a14:foregroundMark x1="35200" y1="53960" x2="19600" y2="55446"/>
                        <a14:foregroundMark x1="28800" y1="70297" x2="28800" y2="70297"/>
                        <a14:foregroundMark x1="17200" y1="60891" x2="17200" y2="60891"/>
                        <a14:foregroundMark x1="19200" y1="75743" x2="19200" y2="75743"/>
                        <a14:foregroundMark x1="20800" y1="68317" x2="20800" y2="68317"/>
                        <a14:foregroundMark x1="75600" y1="44554" x2="75600" y2="44554"/>
                        <a14:foregroundMark x1="65200" y1="48020" x2="65200" y2="48020"/>
                        <a14:foregroundMark x1="57600" y1="63366" x2="57600" y2="63366"/>
                        <a14:foregroundMark x1="63200" y1="59406" x2="63200" y2="59406"/>
                        <a14:foregroundMark x1="67200" y1="73762" x2="67200" y2="73762"/>
                        <a14:foregroundMark x1="74800" y1="68812" x2="74800" y2="68812"/>
                        <a14:foregroundMark x1="78800" y1="64356" x2="78800" y2="64356"/>
                        <a14:foregroundMark x1="84400" y1="52970" x2="84400" y2="52970"/>
                        <a14:foregroundMark x1="68800" y1="56931" x2="68800" y2="56931"/>
                        <a14:foregroundMark x1="78800" y1="77228" x2="78800" y2="77228"/>
                        <a14:foregroundMark x1="78800" y1="70792" x2="78800" y2="70792"/>
                        <a14:foregroundMark x1="16400" y1="82178" x2="16400" y2="82178"/>
                        <a14:foregroundMark x1="18800" y1="86634" x2="18800" y2="86634"/>
                        <a14:foregroundMark x1="24800" y1="86139" x2="24800" y2="86139"/>
                        <a14:foregroundMark x1="30000" y1="82178" x2="30000" y2="82178"/>
                        <a14:foregroundMark x1="35600" y1="78713" x2="35600" y2="78713"/>
                        <a14:foregroundMark x1="40400" y1="78713" x2="40400" y2="78713"/>
                        <a14:foregroundMark x1="44000" y1="81683" x2="44000" y2="81683"/>
                        <a14:foregroundMark x1="46800" y1="86139" x2="46800" y2="86139"/>
                        <a14:foregroundMark x1="50800" y1="90099" x2="50800" y2="90099"/>
                        <a14:foregroundMark x1="75600" y1="81683" x2="68400" y2="88119"/>
                        <a14:foregroundMark x1="66800" y1="89604" x2="57200" y2="92079"/>
                        <a14:foregroundMark x1="53200" y1="90594" x2="58800" y2="92079"/>
                        <a14:foregroundMark x1="72000" y1="56931" x2="78400" y2="61386"/>
                        <a14:foregroundMark x1="72000" y1="56436" x2="78000" y2="57921"/>
                        <a14:foregroundMark x1="80800" y1="61881" x2="84400" y2="54455"/>
                        <a14:foregroundMark x1="54800" y1="62376" x2="42800" y2="60891"/>
                        <a14:foregroundMark x1="21200" y1="71287" x2="16800" y2="80693"/>
                        <a14:foregroundMark x1="29200" y1="84158" x2="35200" y2="78713"/>
                        <a14:foregroundMark x1="34000" y1="79703" x2="42400" y2="78713"/>
                        <a14:foregroundMark x1="40400" y1="79208" x2="45600" y2="84653"/>
                        <a14:foregroundMark x1="78800" y1="65347" x2="66000" y2="76238"/>
                        <a14:foregroundMark x1="36800" y1="77723" x2="45600" y2="83168"/>
                        <a14:foregroundMark x1="47200" y1="81188" x2="54400" y2="88614"/>
                        <a14:foregroundMark x1="45200" y1="62376" x2="29600" y2="68317"/>
                        <a14:foregroundMark x1="46000" y1="71287" x2="46000" y2="71287"/>
                        <a14:foregroundMark x1="53600" y1="71782" x2="54800" y2="71782"/>
                        <a14:foregroundMark x1="66800" y1="49505" x2="66800" y2="49505"/>
                        <a14:backgroundMark x1="15600" y1="17327" x2="15600" y2="17327"/>
                        <a14:backgroundMark x1="18000" y1="45545" x2="18000" y2="45545"/>
                        <a14:backgroundMark x1="54400" y1="15347" x2="54400" y2="15347"/>
                        <a14:backgroundMark x1="77600" y1="18812" x2="77600" y2="18812"/>
                        <a14:backgroundMark x1="84400" y1="68812" x2="84400" y2="68812"/>
                        <a14:backgroundMark x1="15200" y1="70792" x2="16400" y2="70792"/>
                        <a14:backgroundMark x1="37600" y1="82178" x2="37600" y2="821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94" t="9441" r="11076" b="6319"/>
          <a:stretch/>
        </p:blipFill>
        <p:spPr bwMode="auto">
          <a:xfrm>
            <a:off x="609600" y="3671455"/>
            <a:ext cx="2667000" cy="234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情緒是：</a:t>
            </a:r>
            <a:r>
              <a:rPr lang="zh-HK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HK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981200"/>
            <a:ext cx="7010400" cy="25907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TW" altLang="zh-HK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zh-HK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分為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HK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與生俱來</a:t>
            </a:r>
            <a:r>
              <a:rPr lang="zh-TW" altLang="zh-HK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的「基本情緒」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TW" dirty="0">
                <a:solidFill>
                  <a:srgbClr val="FF0000"/>
                </a:solidFill>
              </a:rPr>
              <a:t>    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76600" y="3505200"/>
            <a:ext cx="5029200" cy="2697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zh-TW" altLang="zh-HK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後天學習到的「複習情緒」</a:t>
            </a:r>
            <a:endParaRPr lang="zh-HK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pitchFamily="34" charset="0"/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9578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格 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A-B-C 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論 </a:t>
            </a:r>
            <a:endParaRPr lang="zh-HK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0866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TW" altLang="en-US" sz="4000" dirty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合理信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endParaRPr lang="en-US" altLang="zh-TW" sz="4000" dirty="0" smtClean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</a:pPr>
            <a:endParaRPr lang="zh-TW" altLang="en-US" sz="2000" dirty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10000"/>
              </a:lnSpc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根據事實</a:t>
            </a:r>
          </a:p>
          <a:p>
            <a:pPr lvl="1">
              <a:lnSpc>
                <a:spcPct val="110000"/>
              </a:lnSpc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是相對的</a:t>
            </a:r>
          </a:p>
          <a:p>
            <a:pPr lvl="1">
              <a:lnSpc>
                <a:spcPct val="110000"/>
              </a:lnSpc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引起中度情緒</a:t>
            </a:r>
          </a:p>
          <a:p>
            <a:pPr lvl="1">
              <a:lnSpc>
                <a:spcPct val="110000"/>
              </a:lnSpc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可協助達成目標（含人際關係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8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6705600" cy="55165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zh-TW" altLang="en-US" sz="4000" dirty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不合理信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endParaRPr lang="en-US" altLang="zh-TW" sz="4000" dirty="0" smtClean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非根據事實，常是誇大的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是絕對的，如應該、必須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引起困擾的情緒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無法協助達成目標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439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ç¼è¾æ°£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2" b="100000" l="0" r="98413">
                        <a14:foregroundMark x1="27513" y1="30451" x2="27513" y2="30451"/>
                        <a14:foregroundMark x1="33333" y1="28571" x2="33333" y2="28571"/>
                        <a14:foregroundMark x1="57143" y1="25940" x2="57143" y2="25940"/>
                        <a14:foregroundMark x1="51323" y1="39474" x2="51323" y2="39474"/>
                        <a14:foregroundMark x1="32275" y1="41353" x2="32275" y2="41353"/>
                        <a14:foregroundMark x1="23280" y1="43985" x2="23280" y2="43985"/>
                        <a14:foregroundMark x1="15344" y1="45489" x2="15344" y2="45489"/>
                        <a14:foregroundMark x1="66138" y1="40226" x2="66138" y2="40226"/>
                        <a14:foregroundMark x1="54497" y1="37970" x2="54497" y2="37970"/>
                        <a14:foregroundMark x1="78307" y1="40226" x2="78307" y2="40226"/>
                        <a14:backgroundMark x1="13757" y1="5639" x2="13757" y2="5639"/>
                        <a14:backgroundMark x1="7937" y1="15414" x2="7937" y2="15414"/>
                        <a14:backgroundMark x1="15344" y1="58271" x2="15344" y2="58271"/>
                        <a14:backgroundMark x1="15344" y1="73684" x2="15344" y2="73684"/>
                        <a14:backgroundMark x1="8995" y1="95865" x2="8995" y2="95865"/>
                        <a14:backgroundMark x1="42857" y1="96617" x2="42857" y2="96617"/>
                        <a14:backgroundMark x1="50265" y1="89474" x2="50265" y2="89474"/>
                        <a14:backgroundMark x1="78307" y1="76692" x2="78307" y2="76692"/>
                        <a14:backgroundMark x1="79894" y1="51504" x2="79894" y2="51504"/>
                        <a14:backgroundMark x1="91005" y1="63534" x2="91005" y2="63534"/>
                        <a14:backgroundMark x1="85185" y1="93233" x2="85185" y2="93233"/>
                        <a14:backgroundMark x1="91005" y1="8647" x2="91005" y2="8647"/>
                        <a14:backgroundMark x1="93651" y1="16165" x2="93651" y2="161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180022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常見的不合理信念</a:t>
            </a:r>
            <a:b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不論我做任何事，別人一定要喜愛及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贊 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同我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如果事情沒有照我的期望發生就是不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我們無法控制自己不愉快的情緒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9484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如果某件不愉快的事即將發生，我必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時刻刻加以注意並且擔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過去的經驗是不能消除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世界應是公平</a:t>
            </a:r>
          </a:p>
          <a:p>
            <a:endParaRPr lang="zh-HK" altLang="en-US" dirty="0"/>
          </a:p>
        </p:txBody>
      </p:sp>
      <p:pic>
        <p:nvPicPr>
          <p:cNvPr id="4098" name="Picture 2" descr="ç¼è¾æ°£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2" b="99624" l="0" r="100000">
                        <a14:foregroundMark x1="24868" y1="29699" x2="24868" y2="29699"/>
                        <a14:foregroundMark x1="30159" y1="29323" x2="30159" y2="29323"/>
                        <a14:foregroundMark x1="55556" y1="25564" x2="55556" y2="25564"/>
                        <a14:foregroundMark x1="55556" y1="25564" x2="69841" y2="25564"/>
                        <a14:foregroundMark x1="15873" y1="46241" x2="15873" y2="46241"/>
                        <a14:foregroundMark x1="21164" y1="45113" x2="64021" y2="37970"/>
                        <a14:foregroundMark x1="79894" y1="39474" x2="79894" y2="39474"/>
                        <a14:backgroundMark x1="13228" y1="5263" x2="13228" y2="5263"/>
                        <a14:backgroundMark x1="3704" y1="15414" x2="3704" y2="15414"/>
                        <a14:backgroundMark x1="12169" y1="65789" x2="12169" y2="65789"/>
                        <a14:backgroundMark x1="10582" y1="95865" x2="10582" y2="95865"/>
                        <a14:backgroundMark x1="47090" y1="89850" x2="47090" y2="89850"/>
                        <a14:backgroundMark x1="87302" y1="78571" x2="87302" y2="78571"/>
                        <a14:backgroundMark x1="83598" y1="57519" x2="83598" y2="57519"/>
                        <a14:backgroundMark x1="92593" y1="6391" x2="92593" y2="63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81400"/>
            <a:ext cx="180022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89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ç¼è¾æ°£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655" l="963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237172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例子一：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696200" cy="4343400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小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朋友在暑假有機會長時間跟父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母一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起，面對開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學，頓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時會失去跟父母相處、出外玩樂的時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間。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難免會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感到失落，更可能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    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現焦慮情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況。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1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以臨近開學</a:t>
            </a:r>
            <a:r>
              <a:rPr lang="zh-TW" altLang="en-US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時，我們要</a:t>
            </a:r>
            <a:r>
              <a:rPr lang="zh-TW" altLang="en-US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調節好時間表</a:t>
            </a:r>
            <a:r>
              <a:rPr lang="zh-TW" altLang="en-US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</a:t>
            </a:r>
            <a:r>
              <a:rPr lang="zh-TW" altLang="en-US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是取消所有玩樂活動，而是編排好小</a:t>
            </a:r>
            <a:r>
              <a:rPr lang="zh-TW" altLang="en-US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</a:t>
            </a:r>
            <a:endParaRPr lang="en-US" altLang="zh-TW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r>
              <a:rPr lang="zh-TW" altLang="en-US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休息的時間。</a:t>
            </a:r>
            <a:endParaRPr lang="zh-HK" altLang="en-US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AutoShape 2" descr="å°æåéå¿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5" name="AutoShape 4" descr="å°æåéå¿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6" name="AutoShape 6" descr="å°æåéå¿å¡éçåçæå°çµæ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pic>
        <p:nvPicPr>
          <p:cNvPr id="6152" name="Picture 8" descr="å°æåéå¿å¡é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9556" y1="57778" x2="19556" y2="57778"/>
                        <a14:foregroundMark x1="16000" y1="34222" x2="16000" y2="34222"/>
                        <a14:foregroundMark x1="9778" y1="72889" x2="9778" y2="72889"/>
                        <a14:foregroundMark x1="27556" y1="78222" x2="27556" y2="78222"/>
                        <a14:foregroundMark x1="12889" y1="70667" x2="17778" y2="61778"/>
                        <a14:foregroundMark x1="15111" y1="61778" x2="25778" y2="64444"/>
                        <a14:foregroundMark x1="21333" y1="64889" x2="21778" y2="67111"/>
                        <a14:foregroundMark x1="23111" y1="67111" x2="28000" y2="66222"/>
                        <a14:foregroundMark x1="42667" y1="48444" x2="42667" y2="48444"/>
                        <a14:foregroundMark x1="40889" y1="48889" x2="30222" y2="52000"/>
                        <a14:foregroundMark x1="88889" y1="29778" x2="88889" y2="29778"/>
                        <a14:foregroundMark x1="88444" y1="30667" x2="80444" y2="36000"/>
                        <a14:foregroundMark x1="58667" y1="59556" x2="58667" y2="59556"/>
                        <a14:foregroundMark x1="66222" y1="55111" x2="59556" y2="60889"/>
                        <a14:foregroundMark x1="64889" y1="51556" x2="64889" y2="52889"/>
                        <a14:foregroundMark x1="64889" y1="52889" x2="68444" y2="54667"/>
                        <a14:foregroundMark x1="68000" y1="55111" x2="71111" y2="55111"/>
                        <a14:foregroundMark x1="71111" y1="56889" x2="76444" y2="56000"/>
                        <a14:foregroundMark x1="77333" y1="52889" x2="76889" y2="56000"/>
                        <a14:foregroundMark x1="16000" y1="37778" x2="21333" y2="45333"/>
                        <a14:backgroundMark x1="15111" y1="15111" x2="15111" y2="15111"/>
                        <a14:backgroundMark x1="56889" y1="15111" x2="56889" y2="15111"/>
                        <a14:backgroundMark x1="40000" y1="85778" x2="41778" y2="84444"/>
                        <a14:backgroundMark x1="15556" y1="91556" x2="15556" y2="91556"/>
                        <a14:backgroundMark x1="42222" y1="62667" x2="42222" y2="62667"/>
                        <a14:backgroundMark x1="45333" y1="26222" x2="45333" y2="26222"/>
                        <a14:backgroundMark x1="88444" y1="10222" x2="88444" y2="10222"/>
                        <a14:backgroundMark x1="88444" y1="87111" x2="88444" y2="87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73162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34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1326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情 緒 是：</vt:lpstr>
      <vt:lpstr>情緒是： </vt:lpstr>
      <vt:lpstr>人格 A-B-C 理論 </vt:lpstr>
      <vt:lpstr>PowerPoint Presentation</vt:lpstr>
      <vt:lpstr>常見的不合理信念 </vt:lpstr>
      <vt:lpstr>PowerPoint Presentation</vt:lpstr>
      <vt:lpstr>例子一：</vt:lpstr>
      <vt:lpstr>PowerPoint Presentation</vt:lpstr>
      <vt:lpstr>例子二：  </vt:lpstr>
      <vt:lpstr>PowerPoint Presentation</vt:lpstr>
      <vt:lpstr>下面總結出一些孩子發脾氣 可能的原因以及處理的方式：</vt:lpstr>
      <vt:lpstr>PowerPoint Presentation</vt:lpstr>
      <vt:lpstr>PowerPoint Presentation</vt:lpstr>
      <vt:lpstr>PowerPoint Presentation</vt:lpstr>
      <vt:lpstr>如何執行「隔離時段」 </vt:lpstr>
      <vt:lpstr>PowerPoint Presentation</vt:lpstr>
      <vt:lpstr>總 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Wai</dc:creator>
  <cp:lastModifiedBy>Rebecca Wai</cp:lastModifiedBy>
  <cp:revision>29</cp:revision>
  <cp:lastPrinted>2018-09-13T00:36:23Z</cp:lastPrinted>
  <dcterms:created xsi:type="dcterms:W3CDTF">2006-08-16T00:00:00Z</dcterms:created>
  <dcterms:modified xsi:type="dcterms:W3CDTF">2018-09-25T04:09:02Z</dcterms:modified>
</cp:coreProperties>
</file>